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80" r:id="rId3"/>
    <p:sldId id="257" r:id="rId4"/>
    <p:sldId id="279" r:id="rId5"/>
    <p:sldId id="281" r:id="rId6"/>
    <p:sldId id="282" r:id="rId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4CC"/>
    <a:srgbClr val="03136A"/>
    <a:srgbClr val="35759D"/>
    <a:srgbClr val="35B19D"/>
    <a:srgbClr val="000000"/>
    <a:srgbClr val="FFFF00"/>
    <a:srgbClr val="282828"/>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10" autoAdjust="0"/>
    <p:restoredTop sz="95596" autoAdjust="0"/>
  </p:normalViewPr>
  <p:slideViewPr>
    <p:cSldViewPr>
      <p:cViewPr>
        <p:scale>
          <a:sx n="96" d="100"/>
          <a:sy n="96" d="100"/>
        </p:scale>
        <p:origin x="-402" y="9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ru-RU"/>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ru-RU"/>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ru-RU"/>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620EE25-69DE-45C6-BFD1-A68A196AEFE6}" type="slidenum">
              <a:rPr lang="en-US" altLang="ru-RU"/>
              <a:pPr/>
              <a:t>‹#›</a:t>
            </a:fld>
            <a:endParaRPr lang="en-US" altLang="ru-RU"/>
          </a:p>
        </p:txBody>
      </p:sp>
    </p:spTree>
    <p:extLst>
      <p:ext uri="{BB962C8B-B14F-4D97-AF65-F5344CB8AC3E}">
        <p14:creationId xmlns:p14="http://schemas.microsoft.com/office/powerpoint/2010/main" val="83376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1F9C4-0577-46FD-AA59-6B54B9B2591B}" type="slidenum">
              <a:rPr lang="en-US" altLang="ru-RU"/>
              <a:pPr/>
              <a:t>1</a:t>
            </a:fld>
            <a:endParaRPr lang="en-US" altLang="ru-RU"/>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AA0D7-45C2-4922-A184-4A8AD3A25632}" type="slidenum">
              <a:rPr lang="en-US" altLang="ru-RU"/>
              <a:pPr/>
              <a:t>3</a:t>
            </a:fld>
            <a:endParaRPr lang="en-US" alt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93424-756A-476E-A933-FB6D9FD6FC1C}" type="slidenum">
              <a:rPr lang="en-US" altLang="ru-RU"/>
              <a:pPr/>
              <a:t>4</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93424-756A-476E-A933-FB6D9FD6FC1C}" type="slidenum">
              <a:rPr lang="en-US" altLang="ru-RU">
                <a:solidFill>
                  <a:prstClr val="black"/>
                </a:solidFill>
              </a:rPr>
              <a:pPr/>
              <a:t>6</a:t>
            </a:fld>
            <a:endParaRPr lang="en-US" altLang="ru-RU">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762000"/>
            <a:ext cx="38862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a:xfrm>
            <a:off x="457200" y="1752600"/>
            <a:ext cx="3886200" cy="4572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400"/>
            </a:lvl1pPr>
          </a:lstStyle>
          <a:p>
            <a:pPr lvl="0"/>
            <a:r>
              <a:rPr lang="ru-RU" altLang="ru-RU" noProof="0" smtClean="0"/>
              <a:t>Образец подзаголовка</a:t>
            </a:r>
            <a:endParaRPr lang="en-US" alt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9395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70688" y="38100"/>
            <a:ext cx="2220912" cy="55848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4775" y="38100"/>
            <a:ext cx="6513513" cy="55848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65141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22806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397132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66800" y="17526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800600" y="17526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8635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574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25895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4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57653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92655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775" y="38100"/>
            <a:ext cx="888682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1066800" y="1752600"/>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548680"/>
            <a:ext cx="4186808" cy="1944216"/>
          </a:xfrm>
        </p:spPr>
        <p:txBody>
          <a:bodyPr/>
          <a:lstStyle/>
          <a:p>
            <a:r>
              <a:rPr lang="ru-RU" sz="6000" kern="1200" dirty="0">
                <a:solidFill>
                  <a:srgbClr val="FFFFFF"/>
                </a:solidFill>
                <a:latin typeface="Calibri Light" panose="020F0302020204030204"/>
              </a:rPr>
              <a:t>ПРОЕКТ «</a:t>
            </a:r>
            <a:r>
              <a:rPr lang="ru-RU" sz="6000" kern="1200" dirty="0" err="1">
                <a:solidFill>
                  <a:srgbClr val="FFFFFF"/>
                </a:solidFill>
                <a:latin typeface="Calibri Light" panose="020F0302020204030204"/>
              </a:rPr>
              <a:t>Дракоша»</a:t>
            </a:r>
            <a:r>
              <a:rPr lang="ru-RU" sz="6000" kern="1200" dirty="0" err="1">
                <a:solidFill>
                  <a:prstClr val="black"/>
                </a:solidFill>
                <a:latin typeface="Calibri Light" panose="020F0302020204030204"/>
              </a:rPr>
              <a:t>ь</a:t>
            </a:r>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8680"/>
            <a:ext cx="38893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1556793"/>
            <a:ext cx="7772400" cy="1872208"/>
          </a:xfrm>
        </p:spPr>
        <p:txBody>
          <a:bodyPr/>
          <a:lstStyle/>
          <a:p>
            <a:pPr lvl="0" algn="ctr"/>
            <a:r>
              <a:rPr lang="ru-RU" altLang="ru-RU" sz="3200" dirty="0" smtClean="0">
                <a:solidFill>
                  <a:srgbClr val="000000"/>
                </a:solidFill>
                <a:latin typeface="Arial"/>
              </a:rPr>
              <a:t>.</a:t>
            </a:r>
            <a:endParaRPr lang="ru-RU" altLang="ru-RU" sz="3200" dirty="0">
              <a:solidFill>
                <a:srgbClr val="000000"/>
              </a:solidFill>
              <a:latin typeface="Arial"/>
            </a:endParaRPr>
          </a:p>
          <a:p>
            <a:pPr lvl="0" algn="ctr"/>
            <a:endParaRPr lang="ru-RU" altLang="ru-RU" sz="6000" dirty="0">
              <a:solidFill>
                <a:srgbClr val="000000"/>
              </a:solidFill>
              <a:latin typeface="Arial"/>
            </a:endParaRPr>
          </a:p>
          <a:p>
            <a:pPr lvl="0" algn="ctr"/>
            <a:r>
              <a:rPr lang="ru-RU" sz="2400" kern="1200" dirty="0" smtClean="0">
                <a:solidFill>
                  <a:prstClr val="black"/>
                </a:solidFill>
                <a:latin typeface="Calibri Light" panose="020F0302020204030204"/>
                <a:ea typeface="+mj-ea"/>
                <a:cs typeface="+mj-cs"/>
              </a:rPr>
              <a:t>рюкзачку</a:t>
            </a:r>
            <a:r>
              <a:rPr lang="ru-RU" sz="2400" kern="1200" dirty="0">
                <a:solidFill>
                  <a:prstClr val="black"/>
                </a:solidFill>
                <a:latin typeface="Calibri Light" panose="020F0302020204030204"/>
                <a:ea typeface="+mj-ea"/>
                <a:cs typeface="+mj-cs"/>
              </a:rPr>
              <a:t>, который может быть как и помощник с уроками, советами, так и быть хорошим другом, с которым можно </a:t>
            </a:r>
            <a:r>
              <a:rPr lang="ru-RU" altLang="ru-RU" sz="5400" dirty="0" err="1" smtClean="0">
                <a:latin typeface="Arial"/>
              </a:rPr>
              <a:t>Группа«Лайфхакеры</a:t>
            </a:r>
            <a:r>
              <a:rPr lang="ru-RU" altLang="ru-RU" sz="5400" dirty="0" smtClean="0">
                <a:latin typeface="Arial"/>
              </a:rPr>
              <a:t>»</a:t>
            </a:r>
            <a:endParaRPr lang="ru-RU" altLang="ru-RU" sz="5400" dirty="0">
              <a:latin typeface="Arial"/>
            </a:endParaRPr>
          </a:p>
          <a:p>
            <a:pPr lvl="0" algn="ctr"/>
            <a:r>
              <a:rPr lang="ru-RU" altLang="ru-RU" sz="3200" dirty="0" smtClean="0">
                <a:latin typeface="Arial"/>
              </a:rPr>
              <a:t>Волкова Любава,</a:t>
            </a:r>
            <a:r>
              <a:rPr lang="ru-RU" altLang="ru-RU" sz="3200" dirty="0">
                <a:latin typeface="Arial"/>
              </a:rPr>
              <a:t> </a:t>
            </a:r>
            <a:r>
              <a:rPr lang="ru-RU" altLang="ru-RU" sz="3200" dirty="0" smtClean="0">
                <a:latin typeface="Arial"/>
              </a:rPr>
              <a:t>Гладкова Юлия, </a:t>
            </a:r>
          </a:p>
          <a:p>
            <a:pPr lvl="0" algn="ctr"/>
            <a:r>
              <a:rPr lang="ru-RU" altLang="ru-RU" sz="3200" dirty="0" smtClean="0">
                <a:latin typeface="Arial"/>
              </a:rPr>
              <a:t>Южакова </a:t>
            </a:r>
            <a:r>
              <a:rPr lang="ru-RU" altLang="ru-RU" sz="3200" dirty="0" smtClean="0">
                <a:latin typeface="Arial"/>
              </a:rPr>
              <a:t>Виктория</a:t>
            </a:r>
            <a:endParaRPr lang="ru-RU" altLang="ru-RU" sz="3200" dirty="0">
              <a:latin typeface="Arial"/>
            </a:endParaRPr>
          </a:p>
        </p:txBody>
      </p:sp>
      <p:sp>
        <p:nvSpPr>
          <p:cNvPr id="4" name="Заголовок 3"/>
          <p:cNvSpPr>
            <a:spLocks noGrp="1"/>
          </p:cNvSpPr>
          <p:nvPr>
            <p:ph type="title"/>
          </p:nvPr>
        </p:nvSpPr>
        <p:spPr>
          <a:xfrm>
            <a:off x="2246443" y="5481321"/>
            <a:ext cx="6875041" cy="1362075"/>
          </a:xfrm>
        </p:spPr>
        <p:txBody>
          <a:bodyPr/>
          <a:lstStyle/>
          <a:p>
            <a:pPr lvl="0">
              <a:spcBef>
                <a:spcPct val="20000"/>
              </a:spcBef>
            </a:pPr>
            <a:r>
              <a:rPr lang="ru-RU" altLang="ru-RU" sz="3200" b="0" cap="none" dirty="0" smtClean="0">
                <a:solidFill>
                  <a:srgbClr val="000000"/>
                </a:solidFill>
                <a:latin typeface="Arial"/>
                <a:ea typeface="+mn-ea"/>
                <a:cs typeface="+mn-cs"/>
              </a:rPr>
              <a:t>.</a:t>
            </a:r>
            <a:r>
              <a:rPr lang="ru-RU" altLang="ru-RU" sz="3200" b="0" cap="none" dirty="0">
                <a:solidFill>
                  <a:srgbClr val="000000"/>
                </a:solidFill>
                <a:latin typeface="Arial"/>
                <a:ea typeface="+mn-ea"/>
                <a:cs typeface="+mn-cs"/>
              </a:rPr>
              <a:t/>
            </a:r>
            <a:br>
              <a:rPr lang="ru-RU" altLang="ru-RU" sz="3200" b="0" cap="none" dirty="0">
                <a:solidFill>
                  <a:srgbClr val="000000"/>
                </a:solidFill>
                <a:latin typeface="Arial"/>
                <a:ea typeface="+mn-ea"/>
                <a:cs typeface="+mn-cs"/>
              </a:rPr>
            </a:br>
            <a:endParaRPr lang="ru-RU" altLang="ru-RU" sz="6000" b="0" cap="none" dirty="0">
              <a:solidFill>
                <a:srgbClr val="000000"/>
              </a:solidFill>
              <a:latin typeface="Arial"/>
              <a:ea typeface="+mn-ea"/>
              <a:cs typeface="+mn-cs"/>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472408"/>
            <a:ext cx="4176464" cy="313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459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447800" y="692696"/>
            <a:ext cx="6705600" cy="4641304"/>
          </a:xfrm>
        </p:spPr>
        <p:txBody>
          <a:bodyPr/>
          <a:lstStyle/>
          <a:p>
            <a:pPr>
              <a:lnSpc>
                <a:spcPct val="80000"/>
              </a:lnSpc>
            </a:pPr>
            <a:r>
              <a:rPr lang="ru-RU" sz="3600" b="1" kern="1200" dirty="0">
                <a:latin typeface="Calibri" panose="020F0502020204030204"/>
                <a:ea typeface="+mj-ea"/>
                <a:cs typeface="+mj-cs"/>
              </a:rPr>
              <a:t>Цель  </a:t>
            </a:r>
            <a:r>
              <a:rPr lang="ru-RU" sz="3600" kern="1200" dirty="0">
                <a:latin typeface="Calibri" panose="020F0502020204030204"/>
                <a:ea typeface="+mj-ea"/>
                <a:cs typeface="+mj-cs"/>
              </a:rPr>
              <a:t>         </a:t>
            </a:r>
            <a:br>
              <a:rPr lang="ru-RU" sz="3600" kern="1200" dirty="0">
                <a:latin typeface="Calibri" panose="020F0502020204030204"/>
                <a:ea typeface="+mj-ea"/>
                <a:cs typeface="+mj-cs"/>
              </a:rPr>
            </a:br>
            <a:r>
              <a:rPr lang="ru-RU" sz="3600" kern="1200" dirty="0" smtClean="0">
                <a:latin typeface="Calibri" panose="020F0502020204030204"/>
                <a:ea typeface="+mj-ea"/>
                <a:cs typeface="+mj-cs"/>
              </a:rPr>
              <a:t>Создать </a:t>
            </a:r>
            <a:r>
              <a:rPr lang="ru-RU" sz="3600" kern="1200" dirty="0" err="1" smtClean="0">
                <a:latin typeface="Calibri" panose="020F0502020204030204"/>
                <a:ea typeface="+mj-ea"/>
                <a:cs typeface="+mj-cs"/>
              </a:rPr>
              <a:t>хаверборд</a:t>
            </a:r>
            <a:r>
              <a:rPr lang="ru-RU" sz="3600" kern="1200" dirty="0">
                <a:latin typeface="Calibri" panose="020F0502020204030204"/>
                <a:ea typeface="+mj-ea"/>
                <a:cs typeface="+mj-cs"/>
              </a:rPr>
              <a:t/>
            </a:r>
            <a:br>
              <a:rPr lang="ru-RU" sz="3600" kern="1200" dirty="0">
                <a:latin typeface="Calibri" panose="020F0502020204030204"/>
                <a:ea typeface="+mj-ea"/>
                <a:cs typeface="+mj-cs"/>
              </a:rPr>
            </a:br>
            <a:endParaRPr lang="ru-RU" sz="3600" kern="1200" dirty="0" smtClean="0">
              <a:latin typeface="Calibri" panose="020F0502020204030204"/>
              <a:ea typeface="+mj-ea"/>
              <a:cs typeface="+mj-cs"/>
            </a:endParaRPr>
          </a:p>
          <a:p>
            <a:pPr>
              <a:lnSpc>
                <a:spcPct val="80000"/>
              </a:lnSpc>
            </a:pPr>
            <a:endParaRPr lang="ru-RU" sz="3600" b="1" kern="1200" dirty="0">
              <a:latin typeface="Calibri" panose="020F0502020204030204"/>
              <a:ea typeface="+mj-ea"/>
              <a:cs typeface="+mj-cs"/>
            </a:endParaRPr>
          </a:p>
          <a:p>
            <a:pPr>
              <a:lnSpc>
                <a:spcPct val="80000"/>
              </a:lnSpc>
            </a:pPr>
            <a:r>
              <a:rPr lang="ru-RU" sz="3600" b="1" kern="1200" dirty="0" smtClean="0">
                <a:latin typeface="Calibri" panose="020F0502020204030204"/>
                <a:ea typeface="+mj-ea"/>
                <a:cs typeface="+mj-cs"/>
              </a:rPr>
              <a:t>Задачи </a:t>
            </a:r>
            <a:r>
              <a:rPr lang="ru-RU" sz="3600" b="1" kern="1200" dirty="0">
                <a:latin typeface="Calibri" panose="020F0502020204030204"/>
                <a:ea typeface="+mj-ea"/>
                <a:cs typeface="+mj-cs"/>
              </a:rPr>
              <a:t/>
            </a:r>
            <a:br>
              <a:rPr lang="ru-RU" sz="3600" b="1" kern="1200" dirty="0">
                <a:latin typeface="Calibri" panose="020F0502020204030204"/>
                <a:ea typeface="+mj-ea"/>
                <a:cs typeface="+mj-cs"/>
              </a:rPr>
            </a:br>
            <a:r>
              <a:rPr lang="ru-RU" sz="3600" kern="1200" dirty="0">
                <a:latin typeface="Calibri" panose="020F0502020204030204"/>
                <a:ea typeface="+mj-ea"/>
                <a:cs typeface="+mj-cs"/>
              </a:rPr>
              <a:t>Оценить свои возможности в изобретательской деятельности.</a:t>
            </a:r>
            <a:r>
              <a:rPr lang="ru-RU" sz="3600" kern="1200" dirty="0">
                <a:solidFill>
                  <a:prstClr val="black"/>
                </a:solidFill>
                <a:latin typeface="Calibri" panose="020F0502020204030204"/>
                <a:ea typeface="+mj-ea"/>
                <a:cs typeface="+mj-cs"/>
              </a:rPr>
              <a:t/>
            </a:r>
            <a:br>
              <a:rPr lang="ru-RU" sz="3600" kern="1200" dirty="0">
                <a:solidFill>
                  <a:prstClr val="black"/>
                </a:solidFill>
                <a:latin typeface="Calibri" panose="020F0502020204030204"/>
                <a:ea typeface="+mj-ea"/>
                <a:cs typeface="+mj-cs"/>
              </a:rPr>
            </a:br>
            <a:r>
              <a:rPr lang="ru-RU" sz="3600" kern="1200" dirty="0">
                <a:solidFill>
                  <a:prstClr val="black"/>
                </a:solidFill>
                <a:latin typeface="Calibri" panose="020F0502020204030204"/>
                <a:ea typeface="+mj-ea"/>
                <a:cs typeface="+mj-cs"/>
              </a:rPr>
              <a:t>Применить полученные знания на практике и разработать макет прототипа промышленного изделия.</a:t>
            </a:r>
            <a:br>
              <a:rPr lang="ru-RU" sz="3600" kern="1200" dirty="0">
                <a:solidFill>
                  <a:prstClr val="black"/>
                </a:solidFill>
                <a:latin typeface="Calibri" panose="020F0502020204030204"/>
                <a:ea typeface="+mj-ea"/>
                <a:cs typeface="+mj-cs"/>
              </a:rPr>
            </a:br>
            <a:endParaRPr lang="en-US" altLang="ru-RU" sz="1600" dirty="0"/>
          </a:p>
        </p:txBody>
      </p:sp>
      <p:sp>
        <p:nvSpPr>
          <p:cNvPr id="17414" name="Rectangle 6"/>
          <p:cNvSpPr>
            <a:spLocks noGrp="1" noChangeArrowheads="1"/>
          </p:cNvSpPr>
          <p:nvPr>
            <p:ph type="title"/>
          </p:nvPr>
        </p:nvSpPr>
        <p:spPr/>
        <p:txBody>
          <a:bodyPr/>
          <a:lstStyle/>
          <a:p>
            <a:r>
              <a:rPr lang="en-US" altLang="ru-RU" sz="4000"/>
              <a:t>Slide master</a:t>
            </a:r>
            <a:endParaRPr lang="ru-RU" altLang="ru-RU" sz="4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63688" y="836712"/>
            <a:ext cx="6934200" cy="715963"/>
          </a:xfrm>
        </p:spPr>
        <p:txBody>
          <a:bodyPr/>
          <a:lstStyle/>
          <a:p>
            <a:r>
              <a:rPr lang="ru-RU" altLang="ru-RU" sz="4000" dirty="0" smtClean="0">
                <a:solidFill>
                  <a:schemeClr val="tx2"/>
                </a:solidFill>
              </a:rPr>
              <a:t>Актуальность</a:t>
            </a:r>
            <a:endParaRPr lang="en-US" altLang="ru-RU" sz="4000" dirty="0">
              <a:solidFill>
                <a:schemeClr val="tx2"/>
              </a:solidFill>
            </a:endParaRPr>
          </a:p>
        </p:txBody>
      </p:sp>
      <p:sp>
        <p:nvSpPr>
          <p:cNvPr id="60419" name="Rectangle 3"/>
          <p:cNvSpPr>
            <a:spLocks noGrp="1" noChangeArrowheads="1"/>
          </p:cNvSpPr>
          <p:nvPr>
            <p:ph type="body" idx="1"/>
          </p:nvPr>
        </p:nvSpPr>
        <p:spPr>
          <a:xfrm>
            <a:off x="1981200" y="1981200"/>
            <a:ext cx="6934200" cy="4267200"/>
          </a:xfrm>
        </p:spPr>
        <p:txBody>
          <a:bodyPr/>
          <a:lstStyle/>
          <a:p>
            <a:pPr>
              <a:lnSpc>
                <a:spcPct val="80000"/>
              </a:lnSpc>
            </a:pPr>
            <a:r>
              <a:rPr lang="ru-RU" altLang="ru-RU" sz="1800" dirty="0" smtClean="0">
                <a:solidFill>
                  <a:schemeClr val="tx2"/>
                </a:solidFill>
              </a:rPr>
              <a:t>Когда мы попадаем в чудесный мир снов начинают сбываться самые несбыточные мечты, исполняться наши желания, и мы летаем, летаем, летаем. Каждый летает по своему, кто-то на крыльях, кто-то на метле, кто-то сам по себе. Мы решили воплотить мечту в реальность. Наш аппарат поднимет в воздух любого. А полёт на всегда останется сказкой.</a:t>
            </a:r>
            <a:endParaRPr lang="en-US" altLang="ru-RU" sz="18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560840" cy="4320480"/>
          </a:xfrm>
        </p:spPr>
        <p:txBody>
          <a:bodyPr/>
          <a:lstStyle/>
          <a:p>
            <a:r>
              <a:rPr lang="ru-RU" sz="1600" dirty="0" smtClean="0">
                <a:latin typeface="Roboto"/>
              </a:rPr>
              <a:t>И СТОРИЯ </a:t>
            </a:r>
            <a:br>
              <a:rPr lang="ru-RU" sz="1600" dirty="0" smtClean="0">
                <a:latin typeface="Roboto"/>
              </a:rPr>
            </a:br>
            <a:r>
              <a:rPr lang="ru-RU" sz="1600" dirty="0">
                <a:latin typeface="Roboto"/>
              </a:rPr>
              <a:t/>
            </a:r>
            <a:br>
              <a:rPr lang="ru-RU" sz="1600" dirty="0">
                <a:latin typeface="Roboto"/>
              </a:rPr>
            </a:br>
            <a:r>
              <a:rPr lang="ru-RU" sz="1600" dirty="0" smtClean="0">
                <a:latin typeface="Roboto"/>
              </a:rPr>
              <a:t>Одним </a:t>
            </a:r>
            <a:r>
              <a:rPr lang="ru-RU" sz="1600" dirty="0">
                <a:latin typeface="Roboto"/>
              </a:rPr>
              <a:t>из известнейших летающих скейтбордов является первейший </a:t>
            </a:r>
            <a:r>
              <a:rPr lang="ru-RU" sz="1600" dirty="0" err="1">
                <a:latin typeface="Roboto"/>
              </a:rPr>
              <a:t>ховерборд</a:t>
            </a:r>
            <a:r>
              <a:rPr lang="ru-RU" sz="1600" dirty="0">
                <a:latin typeface="Roboto"/>
              </a:rPr>
              <a:t> от компании </a:t>
            </a:r>
            <a:r>
              <a:rPr lang="ru-RU" sz="1600" dirty="0" err="1">
                <a:latin typeface="Roboto"/>
              </a:rPr>
              <a:t>Hendo</a:t>
            </a:r>
            <a:r>
              <a:rPr lang="ru-RU" sz="1600" dirty="0">
                <a:latin typeface="Roboto"/>
              </a:rPr>
              <a:t>. Его функциональность была основана на принципе парения поездов на магнитной подушке. Главным отличием конструкции от поезда является возможность ее передвижения в разных направлениях.  Скейтборд функционирует при его помещении над поверхностью из меди. Из-за такого покрытия возникает вихревой поток, отталкивающий от поверхности земли электромагниты с помощью образованного магнитного поля. Такая сила способна удерживать скейтборд в воздухе на высоте в 2.5 сантиметра от медного покрытия.  Такое устройство разрабатывалось на протяжении 2 лет командой, в состав которой входило 19 человек. Заряда доске хватало всего на 7 минут, при этом аппарат сильно шумел. Поэтому его разработчики еще трудятся по усовершенствованию своего проекта, намечая перед собой цель: создание модели, управляемой со смартфона.</a:t>
            </a:r>
            <a:r>
              <a:rPr lang="ru-RU" sz="1600" dirty="0"/>
              <a:t/>
            </a:r>
            <a:br>
              <a:rPr lang="ru-RU" sz="1600" dirty="0"/>
            </a:br>
            <a:r>
              <a:rPr lang="ru-RU" sz="1600" dirty="0"/>
              <a:t/>
            </a:r>
            <a:br>
              <a:rPr lang="ru-RU" sz="1600" dirty="0"/>
            </a:br>
            <a:endParaRPr lang="ru-RU"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1396" y="4725144"/>
            <a:ext cx="5578903" cy="199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35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63688" y="836712"/>
            <a:ext cx="6934200" cy="715963"/>
          </a:xfrm>
        </p:spPr>
        <p:txBody>
          <a:bodyPr/>
          <a:lstStyle/>
          <a:p>
            <a:r>
              <a:rPr lang="ru-RU" altLang="ru-RU" sz="4000" dirty="0" smtClean="0">
                <a:solidFill>
                  <a:schemeClr val="tx2"/>
                </a:solidFill>
              </a:rPr>
              <a:t>Самооценка</a:t>
            </a:r>
            <a:endParaRPr lang="en-US" altLang="ru-RU" sz="4000" dirty="0">
              <a:solidFill>
                <a:schemeClr val="tx2"/>
              </a:solidFill>
            </a:endParaRPr>
          </a:p>
        </p:txBody>
      </p:sp>
      <p:sp>
        <p:nvSpPr>
          <p:cNvPr id="60419" name="Rectangle 3"/>
          <p:cNvSpPr>
            <a:spLocks noGrp="1" noChangeArrowheads="1"/>
          </p:cNvSpPr>
          <p:nvPr>
            <p:ph type="body" idx="1"/>
          </p:nvPr>
        </p:nvSpPr>
        <p:spPr>
          <a:xfrm>
            <a:off x="1763688" y="1981200"/>
            <a:ext cx="7151712" cy="4267200"/>
          </a:xfrm>
        </p:spPr>
        <p:txBody>
          <a:bodyPr/>
          <a:lstStyle/>
          <a:p>
            <a:pPr>
              <a:lnSpc>
                <a:spcPct val="80000"/>
              </a:lnSpc>
            </a:pPr>
            <a:r>
              <a:rPr lang="ru-RU" altLang="ru-RU" sz="1800" dirty="0" smtClean="0">
                <a:solidFill>
                  <a:schemeClr val="tx2"/>
                </a:solidFill>
              </a:rPr>
              <a:t>Своим результатом </a:t>
            </a:r>
            <a:r>
              <a:rPr lang="ru-RU" altLang="ru-RU" sz="1800" dirty="0">
                <a:solidFill>
                  <a:schemeClr val="tx2"/>
                </a:solidFill>
              </a:rPr>
              <a:t> </a:t>
            </a:r>
            <a:r>
              <a:rPr lang="ru-RU" altLang="ru-RU" sz="1800" dirty="0" smtClean="0">
                <a:solidFill>
                  <a:schemeClr val="tx2"/>
                </a:solidFill>
              </a:rPr>
              <a:t>мы остались довольны. Работая над проектом мы узнали историю возникновения этого чудного аппарата, который  в будущем поднимет любого человека нашей страны и решит многие  проблемы.</a:t>
            </a:r>
            <a:endParaRPr lang="en-US" altLang="ru-RU" sz="1800" dirty="0">
              <a:solidFill>
                <a:schemeClr val="tx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3717032"/>
            <a:ext cx="6419901" cy="213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348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6">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371710"/>
        </a:lt2>
        <a:accent1>
          <a:srgbClr val="542216"/>
        </a:accent1>
        <a:accent2>
          <a:srgbClr val="21110E"/>
        </a:accent2>
        <a:accent3>
          <a:srgbClr val="FFFFFF"/>
        </a:accent3>
        <a:accent4>
          <a:srgbClr val="404040"/>
        </a:accent4>
        <a:accent5>
          <a:srgbClr val="B3ABAB"/>
        </a:accent5>
        <a:accent6>
          <a:srgbClr val="1D0E0C"/>
        </a:accent6>
        <a:hlink>
          <a:srgbClr val="8439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1D1D2B"/>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FF99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EAEAEA"/>
        </a:dk1>
        <a:lt1>
          <a:srgbClr val="FFFFFF"/>
        </a:lt1>
        <a:dk2>
          <a:srgbClr val="4D4D4D"/>
        </a:dk2>
        <a:lt2>
          <a:srgbClr val="0099FF"/>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4">
        <a:dk1>
          <a:srgbClr val="EAEAEA"/>
        </a:dk1>
        <a:lt1>
          <a:srgbClr val="FFFFFF"/>
        </a:lt1>
        <a:dk2>
          <a:srgbClr val="4D4D4D"/>
        </a:dk2>
        <a:lt2>
          <a:srgbClr val="211E19"/>
        </a:lt2>
        <a:accent1>
          <a:srgbClr val="39342B"/>
        </a:accent1>
        <a:accent2>
          <a:srgbClr val="5B5347"/>
        </a:accent2>
        <a:accent3>
          <a:srgbClr val="FFFFFF"/>
        </a:accent3>
        <a:accent4>
          <a:srgbClr val="C8C8C8"/>
        </a:accent4>
        <a:accent5>
          <a:srgbClr val="AEAEAC"/>
        </a:accent5>
        <a:accent6>
          <a:srgbClr val="524A3F"/>
        </a:accent6>
        <a:hlink>
          <a:srgbClr val="6F6555"/>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F6C7A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148</TotalTime>
  <Words>142</Words>
  <Application>Microsoft Office PowerPoint</Application>
  <PresentationFormat>Экран (4:3)</PresentationFormat>
  <Paragraphs>20</Paragraphs>
  <Slides>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powerpoint-template</vt:lpstr>
      <vt:lpstr>Презентация PowerPoint</vt:lpstr>
      <vt:lpstr>. </vt:lpstr>
      <vt:lpstr>Slide master</vt:lpstr>
      <vt:lpstr>Актуальность</vt:lpstr>
      <vt:lpstr>И СТОРИЯ   Одним из известнейших летающих скейтбордов является первейший ховерборд от компании Hendo. Его функциональность была основана на принципе парения поездов на магнитной подушке. Главным отличием конструкции от поезда является возможность ее передвижения в разных направлениях.  Скейтборд функционирует при его помещении над поверхностью из меди. Из-за такого покрытия возникает вихревой поток, отталкивающий от поверхности земли электромагниты с помощью образованного магнитного поля. Такая сила способна удерживать скейтборд в воздухе на высоте в 2.5 сантиметра от медного покрытия.  Такое устройство разрабатывалось на протяжении 2 лет командой, в состав которой входило 19 человек. Заряда доске хватало всего на 7 минут, при этом аппарат сильно шумел. Поэтому его разработчики еще трудятся по усовершенствованию своего проекта, намечая перед собой цель: создание модели, управляемой со смартфона.  </vt:lpstr>
      <vt:lpstr>Самооценка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Пользователь</dc:creator>
  <cp:lastModifiedBy>Татьяна Сафронова</cp:lastModifiedBy>
  <cp:revision>11</cp:revision>
  <dcterms:created xsi:type="dcterms:W3CDTF">2019-11-25T05:06:55Z</dcterms:created>
  <dcterms:modified xsi:type="dcterms:W3CDTF">2020-08-17T09:41:58Z</dcterms:modified>
</cp:coreProperties>
</file>